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8" r:id="rId3"/>
    <p:sldId id="270" r:id="rId4"/>
    <p:sldId id="264" r:id="rId5"/>
    <p:sldId id="259" r:id="rId6"/>
    <p:sldId id="286" r:id="rId7"/>
    <p:sldId id="263" r:id="rId8"/>
    <p:sldId id="260" r:id="rId9"/>
    <p:sldId id="261" r:id="rId10"/>
    <p:sldId id="262" r:id="rId11"/>
    <p:sldId id="265" r:id="rId12"/>
    <p:sldId id="266" r:id="rId13"/>
    <p:sldId id="267" r:id="rId14"/>
    <p:sldId id="256" r:id="rId15"/>
    <p:sldId id="268" r:id="rId16"/>
    <p:sldId id="271" r:id="rId17"/>
    <p:sldId id="273" r:id="rId18"/>
    <p:sldId id="258" r:id="rId19"/>
    <p:sldId id="272" r:id="rId20"/>
    <p:sldId id="274" r:id="rId21"/>
    <p:sldId id="275" r:id="rId22"/>
    <p:sldId id="276" r:id="rId23"/>
    <p:sldId id="277" r:id="rId24"/>
    <p:sldId id="269" r:id="rId25"/>
    <p:sldId id="278" r:id="rId26"/>
    <p:sldId id="279" r:id="rId27"/>
    <p:sldId id="280" r:id="rId28"/>
    <p:sldId id="288" r:id="rId29"/>
    <p:sldId id="281" r:id="rId30"/>
    <p:sldId id="282" r:id="rId31"/>
    <p:sldId id="284" r:id="rId32"/>
    <p:sldId id="285" r:id="rId33"/>
    <p:sldId id="287" r:id="rId34"/>
    <p:sldId id="283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33CCFF"/>
    <a:srgbClr val="F0595F"/>
    <a:srgbClr val="FDCB95"/>
    <a:srgbClr val="93EDFF"/>
    <a:srgbClr val="B4E7FE"/>
    <a:srgbClr val="68E1FE"/>
    <a:srgbClr val="66FFFF"/>
    <a:srgbClr val="85DFFF"/>
    <a:srgbClr val="7D8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2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2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0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7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0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28B48-E963-4E01-AC3C-687D02872EE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412F3-FC4A-4F42-B759-676808D0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b="1" dirty="0" smtClean="0"/>
              <a:t>МУЛТИМЕДИЈАЛНИ ТЕСТ 2024</a:t>
            </a:r>
            <a:endParaRPr lang="hr-H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chemeClr val="tx1"/>
                </a:solidFill>
              </a:rPr>
              <a:t>-</a:t>
            </a:r>
            <a:r>
              <a:rPr lang="sr-Cyrl-RS" b="1" dirty="0" smtClean="0"/>
              <a:t>нацио</a:t>
            </a:r>
            <a:r>
              <a:rPr lang="sr-Cyrl-RS" b="1" dirty="0" smtClean="0">
                <a:solidFill>
                  <a:schemeClr val="tx1"/>
                </a:solidFill>
              </a:rPr>
              <a:t>нални ниво-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8131"/>
      </p:ext>
    </p:extLst>
  </p:cSld>
  <p:clrMapOvr>
    <a:masterClrMapping/>
  </p:clrMapOvr>
  <p:transition advClick="0" advTm="40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8</a:t>
            </a:r>
            <a:r>
              <a:rPr lang="sr-Cyrl-RS" sz="3200" b="1" dirty="0" smtClean="0"/>
              <a:t>. Ако брод плови на релацији између држава чије су заставе приказане, он мора да прође кроз: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Тајвански пролаз</a:t>
            </a:r>
            <a:endParaRPr lang="en-US" sz="3200" b="1" dirty="0"/>
          </a:p>
          <a:p>
            <a:r>
              <a:rPr lang="sr-Cyrl-RS" sz="3200" b="1" dirty="0" smtClean="0"/>
              <a:t>Б) Малајски пролаз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Мореуз Баб-ел-Мандеб</a:t>
            </a:r>
            <a:endParaRPr lang="sr-Cyrl-RS" sz="3200" b="1" dirty="0"/>
          </a:p>
          <a:p>
            <a:r>
              <a:rPr lang="sr-Cyrl-RS" sz="3200" b="1" dirty="0" smtClean="0"/>
              <a:t>Г) Суецки канал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8" y="3889433"/>
            <a:ext cx="4562856" cy="2737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8" y="3889433"/>
            <a:ext cx="4105288" cy="27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656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2" b="1795"/>
          <a:stretch/>
        </p:blipFill>
        <p:spPr>
          <a:xfrm>
            <a:off x="4014216" y="1561697"/>
            <a:ext cx="5129784" cy="5305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9</a:t>
            </a:r>
            <a:r>
              <a:rPr lang="sr-Cyrl-RS" sz="3200" b="1" dirty="0" smtClean="0"/>
              <a:t>. На карти је представљена заступљеност (на 100 000 становника):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Електричних аутомобила</a:t>
            </a:r>
            <a:endParaRPr lang="en-US" sz="3200" b="1" dirty="0"/>
          </a:p>
          <a:p>
            <a:r>
              <a:rPr lang="sr-Cyrl-RS" sz="3200" b="1" dirty="0" smtClean="0"/>
              <a:t>Б) Хектара под четинарима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Грла оваца</a:t>
            </a:r>
            <a:endParaRPr lang="sr-Cyrl-RS" sz="3200" b="1" dirty="0"/>
          </a:p>
          <a:p>
            <a:r>
              <a:rPr lang="sr-Cyrl-RS" sz="3200" b="1" dirty="0" smtClean="0"/>
              <a:t>Г) Ветрогенератора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03879409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10. На фотографији је град: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Абу Даби</a:t>
            </a:r>
            <a:endParaRPr lang="en-US" sz="3200" b="1" dirty="0"/>
          </a:p>
          <a:p>
            <a:r>
              <a:rPr lang="sr-Cyrl-RS" sz="3200" b="1" dirty="0" smtClean="0"/>
              <a:t>Б) Сингапур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Доха</a:t>
            </a:r>
            <a:endParaRPr lang="sr-Cyrl-RS" sz="3200" b="1" dirty="0"/>
          </a:p>
          <a:p>
            <a:r>
              <a:rPr lang="sr-Cyrl-RS" sz="3200" b="1" dirty="0" smtClean="0"/>
              <a:t>Г) Мале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9"/>
          <a:stretch/>
        </p:blipFill>
        <p:spPr>
          <a:xfrm>
            <a:off x="2249424" y="2477914"/>
            <a:ext cx="6894576" cy="43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847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11. Манастир са фотографија налази се на падинама: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Златибора</a:t>
            </a:r>
            <a:endParaRPr lang="en-US" sz="3200" b="1" dirty="0"/>
          </a:p>
          <a:p>
            <a:r>
              <a:rPr lang="sr-Cyrl-RS" sz="3200" b="1" dirty="0" smtClean="0"/>
              <a:t>Б) Фрушке горе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Цера</a:t>
            </a:r>
            <a:endParaRPr lang="sr-Cyrl-RS" sz="3200" b="1" dirty="0"/>
          </a:p>
          <a:p>
            <a:r>
              <a:rPr lang="sr-Cyrl-RS" sz="3200" b="1" dirty="0" smtClean="0"/>
              <a:t>Г) Рудника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874"/>
            <a:ext cx="4431095" cy="3163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97" y="3682282"/>
            <a:ext cx="4748403" cy="31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6671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127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12. Фотографија је настала у централној Аустралији у подне: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22. јуна</a:t>
            </a:r>
            <a:endParaRPr lang="en-US" sz="3200" b="1" dirty="0"/>
          </a:p>
          <a:p>
            <a:r>
              <a:rPr lang="sr-Cyrl-RS" sz="3200" b="1" dirty="0" smtClean="0"/>
              <a:t>Б) 22. децембра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21. марта</a:t>
            </a:r>
            <a:endParaRPr lang="sr-Cyrl-RS" sz="3200" b="1" dirty="0"/>
          </a:p>
          <a:p>
            <a:r>
              <a:rPr lang="sr-Cyrl-RS" sz="3200" b="1" dirty="0" smtClean="0"/>
              <a:t>Г) 23. септембра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/>
          <a:stretch/>
        </p:blipFill>
        <p:spPr>
          <a:xfrm>
            <a:off x="4023359" y="-14388"/>
            <a:ext cx="5120641" cy="70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30053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13. Поређај државе према правилном редоследу</a:t>
            </a:r>
            <a:r>
              <a:rPr lang="en-US" sz="3200" b="1" dirty="0" smtClean="0"/>
              <a:t> </a:t>
            </a:r>
            <a:r>
              <a:rPr lang="sr-Cyrl-RS" sz="3200" b="1" dirty="0" smtClean="0"/>
              <a:t>њихових застава, идући од запада према истоку: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</a:t>
            </a:r>
          </a:p>
          <a:p>
            <a:endParaRPr lang="en-US" sz="3200" b="1" dirty="0"/>
          </a:p>
          <a:p>
            <a:endParaRPr lang="sr-Cyrl-RS" sz="3200" b="1" dirty="0" smtClean="0"/>
          </a:p>
          <a:p>
            <a:r>
              <a:rPr lang="sr-Cyrl-RS" sz="3200" b="1" dirty="0" smtClean="0"/>
              <a:t>Б)</a:t>
            </a:r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3244" y="1445228"/>
            <a:ext cx="1953844" cy="1099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20" y="1461123"/>
            <a:ext cx="1847970" cy="108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34" y="1469735"/>
            <a:ext cx="1683114" cy="1065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48" y="1461124"/>
            <a:ext cx="2199012" cy="109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4" y="3009116"/>
            <a:ext cx="1683114" cy="1093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88" y="3003571"/>
            <a:ext cx="2199012" cy="1099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53" y="4405765"/>
            <a:ext cx="1683114" cy="1078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5" y="4405765"/>
            <a:ext cx="2199012" cy="1099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88" y="5699328"/>
            <a:ext cx="1683114" cy="1099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5" y="5665305"/>
            <a:ext cx="2199012" cy="1099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09123" y="2986805"/>
            <a:ext cx="1953844" cy="1099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2697226" y="4423832"/>
            <a:ext cx="1953844" cy="1099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3244" y="5699329"/>
            <a:ext cx="1953844" cy="1099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60" y="3003571"/>
            <a:ext cx="1817887" cy="10656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5" y="4439605"/>
            <a:ext cx="1817887" cy="10656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36" y="5682225"/>
            <a:ext cx="1817887" cy="10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4597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14. На фотографији је приказан град: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Бор                                   Б) Смедерево</a:t>
            </a:r>
          </a:p>
          <a:p>
            <a:r>
              <a:rPr lang="sr-Cyrl-RS" sz="3200" b="1" dirty="0" smtClean="0"/>
              <a:t>В) Краљево                         Г) Прибој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/>
          <a:stretch/>
        </p:blipFill>
        <p:spPr>
          <a:xfrm>
            <a:off x="0" y="2340864"/>
            <a:ext cx="9144000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32229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15. Графикон представља 10 највећих светских произвођача: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Дијаманата</a:t>
            </a:r>
            <a:endParaRPr lang="en-US" sz="3200" b="1" dirty="0"/>
          </a:p>
          <a:p>
            <a:r>
              <a:rPr lang="sr-Cyrl-RS" sz="3200" b="1" dirty="0" smtClean="0"/>
              <a:t>Б) Сребра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Платине</a:t>
            </a:r>
            <a:endParaRPr lang="sr-Cyrl-RS" sz="3200" b="1" dirty="0"/>
          </a:p>
          <a:p>
            <a:r>
              <a:rPr lang="sr-Cyrl-RS" sz="3200" b="1" dirty="0" smtClean="0"/>
              <a:t>Г) Злата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>
          <a:xfrm>
            <a:off x="1856232" y="3093294"/>
            <a:ext cx="7287768" cy="37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644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16. Фотографија је настала на територији: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Новог Зеланда</a:t>
            </a:r>
            <a:endParaRPr lang="en-US" sz="3200" b="1" dirty="0"/>
          </a:p>
          <a:p>
            <a:r>
              <a:rPr lang="sr-Cyrl-RS" sz="3200" b="1" dirty="0" smtClean="0"/>
              <a:t>Б) Чилеа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Перуа</a:t>
            </a:r>
            <a:endParaRPr lang="sr-Cyrl-RS" sz="3200" b="1" dirty="0"/>
          </a:p>
          <a:p>
            <a:r>
              <a:rPr lang="sr-Cyrl-RS" sz="3200" b="1" dirty="0" smtClean="0"/>
              <a:t>Г) Шведске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548776"/>
            <a:ext cx="6492240" cy="43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79430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17. На карти је зеленом и плавом бојом представљен просторни размештај: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Ливада и пашњака</a:t>
            </a:r>
            <a:endParaRPr lang="en-US" sz="3200" b="1" dirty="0"/>
          </a:p>
          <a:p>
            <a:r>
              <a:rPr lang="sr-Cyrl-RS" sz="3200" b="1" dirty="0" smtClean="0"/>
              <a:t>Б) Шума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Највећих годишњих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количина падавина</a:t>
            </a:r>
            <a:endParaRPr lang="sr-Cyrl-RS" sz="3200" b="1" dirty="0"/>
          </a:p>
          <a:p>
            <a:r>
              <a:rPr lang="sr-Cyrl-RS" sz="3200" b="1" dirty="0" smtClean="0"/>
              <a:t>Г) Сеизмички најтруснијих 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терена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04" y="1197182"/>
            <a:ext cx="3968496" cy="56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892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4800" b="1" dirty="0" smtClean="0"/>
              <a:t>Упутство за израду ММТа</a:t>
            </a:r>
            <a:endParaRPr lang="hr-HR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7864"/>
            <a:ext cx="9144000" cy="5141168"/>
          </a:xfrm>
        </p:spPr>
        <p:txBody>
          <a:bodyPr>
            <a:noAutofit/>
          </a:bodyPr>
          <a:lstStyle/>
          <a:p>
            <a:r>
              <a:rPr lang="sr-Cyrl-RS" sz="3200" dirty="0" smtClean="0"/>
              <a:t>Пред Вама је мултимедијални тест. Састоји се од 40 питања из различитих области </a:t>
            </a:r>
            <a:r>
              <a:rPr lang="sr-Cyrl-RS" sz="3200" dirty="0" smtClean="0"/>
              <a:t>географије</a:t>
            </a:r>
          </a:p>
          <a:p>
            <a:endParaRPr lang="sr-Cyrl-RS" sz="1400" dirty="0" smtClean="0"/>
          </a:p>
          <a:p>
            <a:r>
              <a:rPr lang="sr-Cyrl-RS" sz="3200" dirty="0" smtClean="0"/>
              <a:t>Сваки слајд са питањем биће видљив 40 </a:t>
            </a:r>
            <a:r>
              <a:rPr lang="sr-Cyrl-RS" sz="3200" dirty="0" smtClean="0"/>
              <a:t>секунди. По завршетку последњег 40. питања, слајдови ће поново бити видљиви по 5 секунди </a:t>
            </a:r>
            <a:endParaRPr lang="sr-Cyrl-RS" sz="3200" dirty="0" smtClean="0"/>
          </a:p>
          <a:p>
            <a:endParaRPr lang="sr-Cyrl-RS" sz="1400" dirty="0" smtClean="0"/>
          </a:p>
          <a:p>
            <a:r>
              <a:rPr lang="sr-Cyrl-RS" sz="3200" dirty="0" smtClean="0"/>
              <a:t>Дозвољено </a:t>
            </a:r>
            <a:r>
              <a:rPr lang="sr-Cyrl-RS" sz="3200" dirty="0" smtClean="0"/>
              <a:t>је заокружити само један одговор. Након заокруживања хемијском оловком, НЕМА ВИШЕ ИСПРАВКИ!!!</a:t>
            </a:r>
          </a:p>
          <a:p>
            <a:endParaRPr lang="sr-Cyrl-RS" sz="1400" dirty="0" smtClean="0"/>
          </a:p>
          <a:p>
            <a:r>
              <a:rPr lang="sr-Cyrl-RS" sz="3200" dirty="0" smtClean="0"/>
              <a:t>Желимо </a:t>
            </a:r>
            <a:r>
              <a:rPr lang="sr-Cyrl-RS" sz="3200" dirty="0" smtClean="0"/>
              <a:t>Вам успешан и срећан рад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044206545"/>
      </p:ext>
    </p:extLst>
  </p:cSld>
  <p:clrMapOvr>
    <a:masterClrMapping/>
  </p:clrMapOvr>
  <p:transition advClick="0" advTm="40000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18. Објекат са слике намењен је превасходно за:</a:t>
            </a: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Спорт и рекреацију </a:t>
            </a:r>
          </a:p>
          <a:p>
            <a:r>
              <a:rPr lang="sr-Cyrl-RS" sz="3200" b="1" dirty="0" smtClean="0"/>
              <a:t>Б) Заштиту од буке </a:t>
            </a:r>
          </a:p>
          <a:p>
            <a:r>
              <a:rPr lang="sr-Cyrl-RS" sz="3200" b="1" dirty="0" smtClean="0"/>
              <a:t>В) Унапређење естетске вредности пејзажа </a:t>
            </a:r>
          </a:p>
          <a:p>
            <a:r>
              <a:rPr lang="sr-Cyrl-RS" sz="3200" b="1" dirty="0" smtClean="0"/>
              <a:t>Г) Кретање животиња</a:t>
            </a:r>
            <a:endParaRPr lang="en-US" sz="3200" b="1" dirty="0" smtClean="0"/>
          </a:p>
        </p:txBody>
      </p:sp>
      <p:pic>
        <p:nvPicPr>
          <p:cNvPr id="4" name="Picture 3" descr="prelazi_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896"/>
            <a:ext cx="9144000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65520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6268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19. Град са фотографија</a:t>
            </a:r>
          </a:p>
          <a:p>
            <a:r>
              <a:rPr lang="sr-Cyrl-RS" sz="3200" b="1" dirty="0" smtClean="0"/>
              <a:t> налази се на обали: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Руског залива</a:t>
            </a:r>
            <a:endParaRPr lang="en-US" sz="3200" b="1" dirty="0"/>
          </a:p>
          <a:p>
            <a:r>
              <a:rPr lang="sr-Cyrl-RS" sz="3200" b="1" dirty="0" smtClean="0"/>
              <a:t>Б) Финског залива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Ботничког залива</a:t>
            </a:r>
            <a:endParaRPr lang="sr-Cyrl-RS" sz="3200" b="1" dirty="0"/>
          </a:p>
          <a:p>
            <a:r>
              <a:rPr lang="sr-Cyrl-RS" sz="3200" b="1" dirty="0" smtClean="0"/>
              <a:t>Г) Ришког залива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/>
          <a:stretch/>
        </p:blipFill>
        <p:spPr>
          <a:xfrm>
            <a:off x="4389120" y="3445493"/>
            <a:ext cx="4754880" cy="341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"/>
            <a:ext cx="475488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658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54096"/>
            <a:ext cx="9178135" cy="380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20. На карти су приказане просечне вредности: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Стопе наталитета</a:t>
            </a:r>
            <a:endParaRPr lang="en-US" sz="3200" b="1" dirty="0"/>
          </a:p>
          <a:p>
            <a:r>
              <a:rPr lang="sr-Cyrl-RS" sz="3200" b="1" dirty="0" smtClean="0"/>
              <a:t>Б) Стопе морталитета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Стопе фертилитета</a:t>
            </a:r>
            <a:endParaRPr lang="sr-Cyrl-RS" sz="3200" b="1" dirty="0"/>
          </a:p>
          <a:p>
            <a:r>
              <a:rPr lang="sr-Cyrl-RS" sz="3200" b="1" dirty="0" smtClean="0"/>
              <a:t>Г) Стопе природног прираштаја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7839493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21. Шта је означено на сателитском снимку?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Шетландска острва</a:t>
            </a:r>
            <a:endParaRPr lang="en-US" sz="3200" b="1" dirty="0"/>
          </a:p>
          <a:p>
            <a:r>
              <a:rPr lang="sr-Cyrl-RS" sz="3200" b="1" dirty="0" smtClean="0"/>
              <a:t>Б) Фарска острва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Свалбард</a:t>
            </a:r>
            <a:endParaRPr lang="sr-Cyrl-RS" sz="3200" b="1" dirty="0"/>
          </a:p>
          <a:p>
            <a:r>
              <a:rPr lang="sr-Cyrl-RS" sz="3200" b="1" dirty="0" smtClean="0"/>
              <a:t>Г) Нова Земља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1801965"/>
            <a:ext cx="5687567" cy="50651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61888" y="2902100"/>
            <a:ext cx="1088136" cy="813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99155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22. Избаци уљеза: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                                          Б)</a:t>
            </a:r>
          </a:p>
          <a:p>
            <a:endParaRPr lang="en-US" sz="3200" b="1" dirty="0"/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                                           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170432"/>
            <a:ext cx="3602736" cy="240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31" y="4179082"/>
            <a:ext cx="3783561" cy="245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5634022" y="598932"/>
            <a:ext cx="2407920" cy="3022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4179082"/>
            <a:ext cx="3657600" cy="24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78731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23. Животињу са фотографије можемо видети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Пустињи Гоби</a:t>
            </a:r>
            <a:endParaRPr lang="en-US" sz="3200" b="1" dirty="0"/>
          </a:p>
          <a:p>
            <a:r>
              <a:rPr lang="sr-Cyrl-RS" sz="3200" b="1" dirty="0" smtClean="0"/>
              <a:t>Б) Сахари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Атаками</a:t>
            </a:r>
            <a:endParaRPr lang="sr-Cyrl-RS" sz="3200" b="1" dirty="0"/>
          </a:p>
          <a:p>
            <a:r>
              <a:rPr lang="sr-Cyrl-RS" sz="3200" b="1" dirty="0" smtClean="0"/>
              <a:t>Г) Пустињи Намиб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1"/>
          <a:stretch/>
        </p:blipFill>
        <p:spPr>
          <a:xfrm>
            <a:off x="3310128" y="3017520"/>
            <a:ext cx="5833872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81854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24. Главни фактор настанка водопада са слике 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Флувијална ерозија</a:t>
            </a:r>
            <a:endParaRPr lang="en-US" sz="3200" b="1" dirty="0"/>
          </a:p>
          <a:p>
            <a:r>
              <a:rPr lang="sr-Cyrl-RS" sz="3200" b="1" dirty="0" smtClean="0"/>
              <a:t>Б) Флувијална акумулација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Крашка ерозија</a:t>
            </a:r>
            <a:endParaRPr lang="sr-Cyrl-RS" sz="3200" b="1" dirty="0"/>
          </a:p>
          <a:p>
            <a:r>
              <a:rPr lang="sr-Cyrl-RS" sz="3200" b="1" dirty="0" smtClean="0"/>
              <a:t>Г) Тектоника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>
          <a:xfrm>
            <a:off x="2670049" y="2977600"/>
            <a:ext cx="6473952" cy="38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69942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25. Уравнотежена полна структура Катара (2020) је нарушена услед: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2800" b="1" dirty="0" smtClean="0"/>
              <a:t>А) Емиграције женског ст.        Б) Досељавања избеглица</a:t>
            </a:r>
          </a:p>
          <a:p>
            <a:r>
              <a:rPr lang="sr-Cyrl-RS" sz="2800" b="1" dirty="0" smtClean="0"/>
              <a:t>В) Досељавања страних радника     Г) Смртности жена</a:t>
            </a:r>
            <a:endParaRPr lang="sr-Cyrl-RS" sz="2800" b="1" dirty="0"/>
          </a:p>
          <a:p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13001"/>
          <a:stretch/>
        </p:blipFill>
        <p:spPr>
          <a:xfrm>
            <a:off x="0" y="2643647"/>
            <a:ext cx="9144000" cy="4223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8152" y="3189840"/>
            <a:ext cx="293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7D84DE"/>
                </a:solidFill>
              </a:rPr>
              <a:t>М </a:t>
            </a:r>
            <a:r>
              <a:rPr lang="sr-Cyrl-RS" sz="2800" b="1" dirty="0" smtClean="0"/>
              <a:t>                      </a:t>
            </a:r>
            <a:r>
              <a:rPr lang="sr-Cyrl-RS" sz="2800" b="1" dirty="0" smtClean="0">
                <a:solidFill>
                  <a:srgbClr val="F0595F"/>
                </a:solidFill>
              </a:rPr>
              <a:t>Ж</a:t>
            </a:r>
            <a:endParaRPr lang="en-US" sz="2800" b="1" dirty="0">
              <a:solidFill>
                <a:srgbClr val="F059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39304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26. Пејзаж са фотографије настао је захваљујући: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Крчењу шуме</a:t>
            </a:r>
            <a:endParaRPr lang="en-US" sz="3200" b="1" dirty="0"/>
          </a:p>
          <a:p>
            <a:r>
              <a:rPr lang="sr-Cyrl-RS" sz="3200" b="1" dirty="0" smtClean="0"/>
              <a:t>Б) Обради земљишта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Рударству</a:t>
            </a:r>
            <a:endParaRPr lang="sr-Cyrl-RS" sz="3200" b="1" dirty="0"/>
          </a:p>
          <a:p>
            <a:r>
              <a:rPr lang="sr-Cyrl-RS" sz="3200" b="1" dirty="0" smtClean="0"/>
              <a:t>Г) Земљотресу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2" descr="C:\Users\stefan\Desktop\MM test\Kop Majdanp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84" y="2132838"/>
            <a:ext cx="6300216" cy="47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70995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2188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27. Култура са слике највише се узгаја у околини: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Зајечара</a:t>
            </a:r>
            <a:endParaRPr lang="en-US" sz="3200" b="1" dirty="0"/>
          </a:p>
          <a:p>
            <a:r>
              <a:rPr lang="sr-Cyrl-RS" sz="3200" b="1" dirty="0" smtClean="0"/>
              <a:t>Б) Бачког Петровца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Београда</a:t>
            </a:r>
            <a:endParaRPr lang="sr-Cyrl-RS" sz="3200" b="1" dirty="0"/>
          </a:p>
          <a:p>
            <a:r>
              <a:rPr lang="sr-Cyrl-RS" sz="3200" b="1" dirty="0" smtClean="0"/>
              <a:t>Г) Ваљева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>
          <a:xfrm>
            <a:off x="4087368" y="0"/>
            <a:ext cx="50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0012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1. Како се зове локалитет са фотографије?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Петра</a:t>
            </a:r>
            <a:endParaRPr lang="en-US" sz="3200" b="1" dirty="0"/>
          </a:p>
          <a:p>
            <a:r>
              <a:rPr lang="sr-Cyrl-RS" sz="3200" b="1" dirty="0" smtClean="0"/>
              <a:t>Б) Ангкор Ват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Ласа</a:t>
            </a:r>
            <a:endParaRPr lang="sr-Cyrl-RS" sz="3200" b="1" dirty="0"/>
          </a:p>
          <a:p>
            <a:r>
              <a:rPr lang="sr-Cyrl-RS" sz="3200" b="1" dirty="0" smtClean="0"/>
              <a:t>Г) Вавилон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2135124"/>
            <a:ext cx="630936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61201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28. На карти је приказан степен угрожености од: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Аерозагађења             Б) Псеудоурбанизације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Дезертификције         Г) Маларије 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22182" r="3101" b="5182"/>
          <a:stretch/>
        </p:blipFill>
        <p:spPr>
          <a:xfrm>
            <a:off x="0" y="2295707"/>
            <a:ext cx="9144000" cy="456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077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548" y="142852"/>
            <a:ext cx="93669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29. Држава, чије су контуре приказане, не граничи се са: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Јужноафричком р.</a:t>
            </a:r>
            <a:endParaRPr lang="en-US" sz="3200" b="1" dirty="0"/>
          </a:p>
          <a:p>
            <a:r>
              <a:rPr lang="sr-Cyrl-RS" sz="3200" b="1" dirty="0" smtClean="0"/>
              <a:t>Б) Боцваном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Анголом</a:t>
            </a:r>
            <a:endParaRPr lang="sr-Cyrl-RS" sz="3200" b="1" dirty="0"/>
          </a:p>
          <a:p>
            <a:r>
              <a:rPr lang="sr-Cyrl-RS" sz="3200" b="1" dirty="0" smtClean="0"/>
              <a:t>Г) Мозамбиком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1825991"/>
            <a:ext cx="5084064" cy="50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5113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7980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30. Позната грађевина са фотографије налази се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Бриселу</a:t>
            </a:r>
            <a:endParaRPr lang="en-US" sz="3200" b="1" dirty="0"/>
          </a:p>
          <a:p>
            <a:r>
              <a:rPr lang="sr-Cyrl-RS" sz="3200" b="1" dirty="0" smtClean="0"/>
              <a:t>Б) Стразбуру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Хагу</a:t>
            </a:r>
            <a:endParaRPr lang="sr-Cyrl-RS" sz="3200" b="1" dirty="0"/>
          </a:p>
          <a:p>
            <a:r>
              <a:rPr lang="sr-Cyrl-RS" sz="3200" b="1" dirty="0" smtClean="0"/>
              <a:t>Г) Амстердаму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08" y="1194683"/>
            <a:ext cx="4736592" cy="56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61763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31. Пејзаж са фотографије карактеристичан је 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Сахел</a:t>
            </a:r>
            <a:r>
              <a:rPr lang="en-US" sz="3200" b="1" dirty="0"/>
              <a:t> </a:t>
            </a:r>
            <a:r>
              <a:rPr lang="en-US" sz="3200" b="1" dirty="0" smtClean="0"/>
              <a:t>                           </a:t>
            </a:r>
            <a:r>
              <a:rPr lang="sr-Cyrl-RS" sz="3200" b="1" dirty="0" smtClean="0"/>
              <a:t>Б) Етиопску висораван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Басен Конга</a:t>
            </a:r>
            <a:r>
              <a:rPr lang="en-US" sz="3200" b="1" dirty="0"/>
              <a:t> </a:t>
            </a:r>
            <a:r>
              <a:rPr lang="en-US" sz="3200" b="1" dirty="0" smtClean="0"/>
              <a:t>               </a:t>
            </a:r>
            <a:r>
              <a:rPr lang="sr-Cyrl-RS" sz="3200" b="1" dirty="0" smtClean="0"/>
              <a:t>Г) Атласке планине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1" b="4353"/>
          <a:stretch/>
        </p:blipFill>
        <p:spPr>
          <a:xfrm>
            <a:off x="0" y="2276856"/>
            <a:ext cx="9144000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8040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32. Специфичан планински врх са слике зове се: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</a:t>
            </a:r>
            <a:r>
              <a:rPr lang="sr-Cyrl-RS" sz="3200" b="1" dirty="0"/>
              <a:t> </a:t>
            </a:r>
            <a:r>
              <a:rPr lang="sr-Cyrl-RS" sz="3200" b="1" dirty="0" smtClean="0"/>
              <a:t>Мон Блан                     Б) Триглав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Матерхорн                   Г) Елбрус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3"/>
          <a:stretch/>
        </p:blipFill>
        <p:spPr>
          <a:xfrm>
            <a:off x="0" y="2337949"/>
            <a:ext cx="9144000" cy="45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8094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68" y="3375598"/>
            <a:ext cx="5107343" cy="3482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81" y="0"/>
            <a:ext cx="5122119" cy="341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r="35161" b="42267"/>
          <a:stretch/>
        </p:blipFill>
        <p:spPr>
          <a:xfrm>
            <a:off x="0" y="3228645"/>
            <a:ext cx="4023360" cy="3639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781" y="408520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200" b="1" dirty="0"/>
              <a:t>1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146521" y="542632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90277" y="475591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343049" y="475591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4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6148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33. Знаменитост са фотографија налази се у држави која је означена бројем: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1</a:t>
            </a:r>
            <a:r>
              <a:rPr lang="en-US" sz="3200" b="1" dirty="0"/>
              <a:t> </a:t>
            </a:r>
            <a:r>
              <a:rPr lang="en-US" sz="3200" b="1" dirty="0" smtClean="0"/>
              <a:t>      </a:t>
            </a:r>
            <a:r>
              <a:rPr lang="sr-Cyrl-RS" sz="3200" b="1" dirty="0" smtClean="0"/>
              <a:t>Б) 2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3</a:t>
            </a:r>
            <a:r>
              <a:rPr lang="en-US" sz="3200" b="1" dirty="0"/>
              <a:t> </a:t>
            </a:r>
            <a:r>
              <a:rPr lang="en-US" sz="3200" b="1" dirty="0" smtClean="0"/>
              <a:t>      </a:t>
            </a:r>
            <a:r>
              <a:rPr lang="sr-Cyrl-RS" sz="3200" b="1" dirty="0" smtClean="0"/>
              <a:t>Г) 4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8176012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34. На карти су означене главне зоне узгоја: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Каучуковог дрвета      Б) Кафе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Кедровог дрвета          Г) Кокоса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8158"/>
            <a:ext cx="9144000" cy="42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6415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/>
          <a:stretch/>
        </p:blipFill>
        <p:spPr>
          <a:xfrm>
            <a:off x="2203704" y="2057585"/>
            <a:ext cx="6940296" cy="480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35. Град са фотографије налази се на ободу: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Косовске котлине</a:t>
            </a:r>
            <a:endParaRPr lang="en-US" sz="3200" b="1" dirty="0"/>
          </a:p>
          <a:p>
            <a:r>
              <a:rPr lang="sr-Cyrl-RS" sz="3200" b="1" dirty="0" smtClean="0"/>
              <a:t>Б) Метохијске котлине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Пазарске котлине</a:t>
            </a:r>
            <a:endParaRPr lang="sr-Cyrl-RS" sz="3200" b="1" dirty="0"/>
          </a:p>
          <a:p>
            <a:r>
              <a:rPr lang="sr-Cyrl-RS" sz="3200" b="1" dirty="0" smtClean="0"/>
              <a:t>Г) Врањске котлине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77274784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836" y="142852"/>
            <a:ext cx="90011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36. Необичан фестивал са фотографије одржава се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Шпанији</a:t>
            </a:r>
            <a:endParaRPr lang="en-US" sz="3200" b="1" dirty="0"/>
          </a:p>
          <a:p>
            <a:r>
              <a:rPr lang="sr-Cyrl-RS" sz="3200" b="1" dirty="0" smtClean="0"/>
              <a:t>Б) Индији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Италији</a:t>
            </a:r>
            <a:endParaRPr lang="sr-Cyrl-RS" sz="3200" b="1" dirty="0"/>
          </a:p>
          <a:p>
            <a:r>
              <a:rPr lang="sr-Cyrl-RS" sz="3200" b="1" dirty="0" smtClean="0"/>
              <a:t>Г) Грчкој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2662540"/>
            <a:ext cx="6291072" cy="41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5617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"/>
          <a:stretch/>
        </p:blipFill>
        <p:spPr>
          <a:xfrm>
            <a:off x="2903105" y="0"/>
            <a:ext cx="62408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05472"/>
            <a:ext cx="47491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37. Који залив је означен на сателитском снимку?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Персијски</a:t>
            </a:r>
            <a:endParaRPr lang="en-US" sz="3200" b="1" dirty="0"/>
          </a:p>
          <a:p>
            <a:r>
              <a:rPr lang="sr-Cyrl-RS" sz="3200" b="1" dirty="0" smtClean="0"/>
              <a:t>Б) Аденски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Сомалијски</a:t>
            </a:r>
            <a:endParaRPr lang="sr-Cyrl-RS" sz="3200" b="1" dirty="0"/>
          </a:p>
          <a:p>
            <a:r>
              <a:rPr lang="sr-Cyrl-RS" sz="3200" b="1" dirty="0" smtClean="0"/>
              <a:t>Г) Арабијски</a:t>
            </a:r>
            <a:endParaRPr lang="sr-Cyrl-RS" sz="3200" b="1" dirty="0"/>
          </a:p>
          <a:p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4590288" y="3474720"/>
            <a:ext cx="2587752" cy="1481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86509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2</a:t>
            </a:r>
            <a:r>
              <a:rPr lang="sr-Cyrl-RS" sz="3200" b="1" dirty="0" smtClean="0"/>
              <a:t>. Избаци уљеза: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                                           Б)</a:t>
            </a:r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                                            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" y="1313159"/>
            <a:ext cx="3917092" cy="2611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5810"/>
          <a:stretch/>
        </p:blipFill>
        <p:spPr>
          <a:xfrm>
            <a:off x="700628" y="4111031"/>
            <a:ext cx="3917092" cy="2689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84" y="1313159"/>
            <a:ext cx="3880516" cy="261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83" y="4155772"/>
            <a:ext cx="3880517" cy="25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9114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4" name="Picture 3" descr="C:\Users\stefan\Desktop\MM test\0614b0ac32222cef6e865f595e912a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7288"/>
            <a:ext cx="4306934" cy="3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stefan\Desktop\MM test\unnamed-2-1-1000x555-660x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84" y="0"/>
            <a:ext cx="4924516" cy="34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stefan\Desktop\MM test\Aut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84" y="3447288"/>
            <a:ext cx="4924516" cy="342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700" y="137245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sz="3200" b="1" dirty="0"/>
              <a:t>А) Југо</a:t>
            </a:r>
            <a:endParaRPr lang="en-US" sz="3200" b="1" dirty="0"/>
          </a:p>
          <a:p>
            <a:r>
              <a:rPr lang="sr-Cyrl-RS" sz="3200" b="1" dirty="0"/>
              <a:t>Б) Маестрал</a:t>
            </a:r>
          </a:p>
          <a:p>
            <a:r>
              <a:rPr lang="sr-Cyrl-RS" sz="3200" b="1" dirty="0"/>
              <a:t>В) Бура</a:t>
            </a:r>
          </a:p>
          <a:p>
            <a:r>
              <a:rPr lang="sr-Cyrl-RS" sz="3200" b="1" dirty="0"/>
              <a:t>Г) Кошава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700" y="115747"/>
            <a:ext cx="7144924" cy="101566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sr-Cyrl-RS" sz="3000" b="1" dirty="0" smtClean="0"/>
              <a:t>38. </a:t>
            </a:r>
            <a:r>
              <a:rPr lang="sr-Cyrl-RS" sz="3000" b="1" dirty="0"/>
              <a:t>За призоре са фотографија из црногорског приморја заслужан је ветар:</a:t>
            </a:r>
          </a:p>
        </p:txBody>
      </p:sp>
    </p:spTree>
    <p:extLst>
      <p:ext uri="{BB962C8B-B14F-4D97-AF65-F5344CB8AC3E}">
        <p14:creationId xmlns:p14="http://schemas.microsoft.com/office/powerpoint/2010/main" val="2076572328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3" y="0"/>
            <a:ext cx="6236208" cy="6858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6577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39. На карти је приказан просторни размештај 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Словака</a:t>
            </a:r>
            <a:endParaRPr lang="en-US" sz="3200" b="1" dirty="0"/>
          </a:p>
          <a:p>
            <a:r>
              <a:rPr lang="sr-Cyrl-RS" sz="3200" b="1" dirty="0" smtClean="0"/>
              <a:t>Б) Мађара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Хрвата</a:t>
            </a:r>
            <a:endParaRPr lang="sr-Cyrl-RS" sz="3200" b="1" dirty="0"/>
          </a:p>
          <a:p>
            <a:r>
              <a:rPr lang="sr-Cyrl-RS" sz="3200" b="1" dirty="0" smtClean="0"/>
              <a:t>Г) Румуна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1915635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8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40.</a:t>
            </a:r>
            <a:r>
              <a:rPr lang="en-US" sz="3200" b="1" dirty="0" smtClean="0"/>
              <a:t> </a:t>
            </a:r>
            <a:r>
              <a:rPr lang="sr-Cyrl-RS" sz="3000" b="1" dirty="0" smtClean="0"/>
              <a:t>Овакав тип вегетације нећемо видети на обали: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Флориде                         Б) Јукатана</a:t>
            </a:r>
          </a:p>
          <a:p>
            <a:r>
              <a:rPr lang="sr-Cyrl-RS" sz="3200" b="1" dirty="0" smtClean="0"/>
              <a:t>В) Суматре                           Г) Сицилије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5469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1. Како се зове локалитет са фотографије?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Петра</a:t>
            </a:r>
            <a:endParaRPr lang="en-US" sz="3200" b="1" dirty="0"/>
          </a:p>
          <a:p>
            <a:r>
              <a:rPr lang="sr-Cyrl-RS" sz="3200" b="1" dirty="0" smtClean="0"/>
              <a:t>Б) Ангкор Ват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Ласа</a:t>
            </a:r>
            <a:endParaRPr lang="sr-Cyrl-RS" sz="3200" b="1" dirty="0"/>
          </a:p>
          <a:p>
            <a:r>
              <a:rPr lang="sr-Cyrl-RS" sz="3200" b="1" dirty="0" smtClean="0"/>
              <a:t>Г) Вавилон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2135124"/>
            <a:ext cx="630936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059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2</a:t>
            </a:r>
            <a:r>
              <a:rPr lang="sr-Cyrl-RS" sz="3200" b="1" dirty="0" smtClean="0"/>
              <a:t>. Избаци уљеза: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                                           Б)</a:t>
            </a:r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                                            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" y="1313159"/>
            <a:ext cx="3917092" cy="2611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5810"/>
          <a:stretch/>
        </p:blipFill>
        <p:spPr>
          <a:xfrm>
            <a:off x="700628" y="4111031"/>
            <a:ext cx="3917092" cy="2689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84" y="1313159"/>
            <a:ext cx="3880516" cy="2614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83" y="4155772"/>
            <a:ext cx="3880517" cy="25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771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3</a:t>
            </a:r>
            <a:r>
              <a:rPr lang="sr-Cyrl-RS" sz="3200" b="1" dirty="0" smtClean="0"/>
              <a:t>. Један од највећих светских произвођача културе са слике 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Таџикистан</a:t>
            </a:r>
            <a:endParaRPr lang="en-US" sz="3200" b="1" dirty="0"/>
          </a:p>
          <a:p>
            <a:r>
              <a:rPr lang="sr-Cyrl-RS" sz="3200" b="1" dirty="0" smtClean="0"/>
              <a:t>Б) Узбекистан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Авганистан</a:t>
            </a:r>
            <a:endParaRPr lang="sr-Cyrl-RS" sz="3200" b="1" dirty="0"/>
          </a:p>
          <a:p>
            <a:r>
              <a:rPr lang="sr-Cyrl-RS" sz="3200" b="1" dirty="0" smtClean="0"/>
              <a:t>Г) Азербејџан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58" y="2916936"/>
            <a:ext cx="6122041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47126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4</a:t>
            </a:r>
            <a:r>
              <a:rPr lang="sr-Cyrl-RS" sz="3200" b="1" dirty="0" smtClean="0"/>
              <a:t>. Рељефни облик са фотографије настао је радом: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Крашке ерозије</a:t>
            </a:r>
            <a:endParaRPr lang="en-US" sz="3200" b="1" dirty="0"/>
          </a:p>
          <a:p>
            <a:r>
              <a:rPr lang="sr-Cyrl-RS" sz="3200" b="1" dirty="0" smtClean="0"/>
              <a:t>Б) Еолске ерозије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Абразије</a:t>
            </a:r>
            <a:endParaRPr lang="sr-Cyrl-RS" sz="3200" b="1" dirty="0"/>
          </a:p>
          <a:p>
            <a:r>
              <a:rPr lang="sr-Cyrl-RS" sz="3200" b="1" dirty="0" smtClean="0"/>
              <a:t>Г) Тектонике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4" y="2532888"/>
            <a:ext cx="5766816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71114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045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5. Са тврђаве Маглич пружа се поглед на долину: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Западне Мораве</a:t>
            </a:r>
            <a:endParaRPr lang="en-US" sz="3200" b="1" dirty="0"/>
          </a:p>
          <a:p>
            <a:r>
              <a:rPr lang="sr-Cyrl-RS" sz="3200" b="1" dirty="0" smtClean="0"/>
              <a:t>Б) Лима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Ибра</a:t>
            </a:r>
            <a:endParaRPr lang="sr-Cyrl-RS" sz="3200" b="1" dirty="0"/>
          </a:p>
          <a:p>
            <a:r>
              <a:rPr lang="sr-Cyrl-RS" sz="3200" b="1" dirty="0" smtClean="0"/>
              <a:t>Г) Велике Мораве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52557771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3700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6</a:t>
            </a:r>
            <a:r>
              <a:rPr lang="sr-Cyrl-RS" sz="3200" b="1" dirty="0" smtClean="0"/>
              <a:t>. К</a:t>
            </a:r>
            <a:r>
              <a:rPr lang="x-none" sz="3200" b="1" dirty="0" smtClean="0"/>
              <a:t>лима-дијаграм одговара </a:t>
            </a:r>
            <a:r>
              <a:rPr lang="sr-Cyrl-RS" sz="3200" b="1" dirty="0" smtClean="0"/>
              <a:t>једном </a:t>
            </a:r>
            <a:r>
              <a:rPr lang="x-none" sz="3200" b="1" dirty="0" smtClean="0"/>
              <a:t>од понуђених градова </a:t>
            </a:r>
            <a:r>
              <a:rPr lang="sr-Cyrl-RS" sz="3200" b="1" dirty="0" smtClean="0"/>
              <a:t>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</a:t>
            </a:r>
            <a:r>
              <a:rPr lang="en-US" sz="3200" b="1" dirty="0" smtClean="0"/>
              <a:t> </a:t>
            </a:r>
            <a:r>
              <a:rPr lang="sr-Cyrl-RS" sz="3200" b="1" dirty="0" smtClean="0"/>
              <a:t>Торонто</a:t>
            </a:r>
            <a:endParaRPr lang="en-US" sz="3200" b="1" dirty="0"/>
          </a:p>
          <a:p>
            <a:r>
              <a:rPr lang="sr-Cyrl-RS" sz="3200" b="1" dirty="0" smtClean="0"/>
              <a:t>Б) Ванкувер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Њујорк</a:t>
            </a:r>
            <a:endParaRPr lang="sr-Cyrl-RS" sz="3200" b="1" dirty="0"/>
          </a:p>
          <a:p>
            <a:r>
              <a:rPr lang="sr-Cyrl-RS" sz="3200" b="1" dirty="0" smtClean="0"/>
              <a:t>Г) Њу Орлеанс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5624"/>
          <a:stretch/>
        </p:blipFill>
        <p:spPr>
          <a:xfrm>
            <a:off x="2962656" y="1609725"/>
            <a:ext cx="6181344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567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8034"/>
            <a:ext cx="6455664" cy="684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7</a:t>
            </a:r>
            <a:r>
              <a:rPr lang="sr-Cyrl-RS" sz="3200" b="1" dirty="0" smtClean="0"/>
              <a:t>. Карта приказује: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Етничке групе</a:t>
            </a:r>
            <a:endParaRPr lang="en-US" sz="3200" b="1" dirty="0"/>
          </a:p>
          <a:p>
            <a:r>
              <a:rPr lang="sr-Cyrl-RS" sz="3200" b="1" dirty="0" smtClean="0"/>
              <a:t>Б) Војне савезе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Некадашњу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колонијалну 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поделу</a:t>
            </a:r>
            <a:endParaRPr lang="sr-Cyrl-RS" sz="3200" b="1" dirty="0"/>
          </a:p>
          <a:p>
            <a:r>
              <a:rPr lang="sr-Cyrl-RS" sz="3200" b="1" dirty="0" smtClean="0"/>
              <a:t>Г) Верске групе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98125981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3</a:t>
            </a:r>
            <a:r>
              <a:rPr lang="sr-Cyrl-RS" sz="3200" b="1" dirty="0" smtClean="0"/>
              <a:t>. Један од највећих светских произвођача културе са слике 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Таџикистан</a:t>
            </a:r>
            <a:endParaRPr lang="en-US" sz="3200" b="1" dirty="0"/>
          </a:p>
          <a:p>
            <a:r>
              <a:rPr lang="sr-Cyrl-RS" sz="3200" b="1" dirty="0" smtClean="0"/>
              <a:t>Б) Узбекистан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Авганистан</a:t>
            </a:r>
            <a:endParaRPr lang="sr-Cyrl-RS" sz="3200" b="1" dirty="0"/>
          </a:p>
          <a:p>
            <a:r>
              <a:rPr lang="sr-Cyrl-RS" sz="3200" b="1" dirty="0" smtClean="0"/>
              <a:t>Г) Азербејџан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58" y="2916936"/>
            <a:ext cx="6122041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7205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8</a:t>
            </a:r>
            <a:r>
              <a:rPr lang="sr-Cyrl-RS" sz="3200" b="1" dirty="0" smtClean="0"/>
              <a:t>. Ако брод плови на релацији између држава чије су заставе приказане, он мора да прође кроз: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Тајвански пролаз</a:t>
            </a:r>
            <a:endParaRPr lang="en-US" sz="3200" b="1" dirty="0"/>
          </a:p>
          <a:p>
            <a:r>
              <a:rPr lang="sr-Cyrl-RS" sz="3200" b="1" dirty="0" smtClean="0"/>
              <a:t>Б) Малајски пролаз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Мореуз Баб-ел-Мандеб</a:t>
            </a:r>
            <a:endParaRPr lang="sr-Cyrl-RS" sz="3200" b="1" dirty="0"/>
          </a:p>
          <a:p>
            <a:r>
              <a:rPr lang="sr-Cyrl-RS" sz="3200" b="1" dirty="0" smtClean="0"/>
              <a:t>Г) Суецки канал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8" y="3889433"/>
            <a:ext cx="4562856" cy="2737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8" y="3889433"/>
            <a:ext cx="4105288" cy="27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2380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2" b="1795"/>
          <a:stretch/>
        </p:blipFill>
        <p:spPr>
          <a:xfrm>
            <a:off x="4014216" y="1561697"/>
            <a:ext cx="5129784" cy="5305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9</a:t>
            </a:r>
            <a:r>
              <a:rPr lang="sr-Cyrl-RS" sz="3200" b="1" dirty="0" smtClean="0"/>
              <a:t>. На карти је представљена заступљеност (на 100 000 становника):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Електричних аутомобила</a:t>
            </a:r>
            <a:endParaRPr lang="en-US" sz="3200" b="1" dirty="0"/>
          </a:p>
          <a:p>
            <a:r>
              <a:rPr lang="sr-Cyrl-RS" sz="3200" b="1" dirty="0" smtClean="0"/>
              <a:t>Б) Хектара под четинарима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Грла оваца</a:t>
            </a:r>
            <a:endParaRPr lang="sr-Cyrl-RS" sz="3200" b="1" dirty="0"/>
          </a:p>
          <a:p>
            <a:r>
              <a:rPr lang="sr-Cyrl-RS" sz="3200" b="1" dirty="0" smtClean="0"/>
              <a:t>Г) Ветрогенератора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07887119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10. На фотографији је град: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Абу Даби</a:t>
            </a:r>
            <a:endParaRPr lang="en-US" sz="3200" b="1" dirty="0"/>
          </a:p>
          <a:p>
            <a:r>
              <a:rPr lang="sr-Cyrl-RS" sz="3200" b="1" dirty="0" smtClean="0"/>
              <a:t>Б) Сингапур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Доха</a:t>
            </a:r>
            <a:endParaRPr lang="sr-Cyrl-RS" sz="3200" b="1" dirty="0"/>
          </a:p>
          <a:p>
            <a:r>
              <a:rPr lang="sr-Cyrl-RS" sz="3200" b="1" dirty="0" smtClean="0"/>
              <a:t>Г) Мале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9"/>
          <a:stretch/>
        </p:blipFill>
        <p:spPr>
          <a:xfrm>
            <a:off x="2249424" y="2477914"/>
            <a:ext cx="6894576" cy="43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203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11. Манастир са фотографија налази се на падинама: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Златибора</a:t>
            </a:r>
            <a:endParaRPr lang="en-US" sz="3200" b="1" dirty="0"/>
          </a:p>
          <a:p>
            <a:r>
              <a:rPr lang="sr-Cyrl-RS" sz="3200" b="1" dirty="0" smtClean="0"/>
              <a:t>Б) Фрушке горе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Цера</a:t>
            </a:r>
            <a:endParaRPr lang="sr-Cyrl-RS" sz="3200" b="1" dirty="0"/>
          </a:p>
          <a:p>
            <a:r>
              <a:rPr lang="sr-Cyrl-RS" sz="3200" b="1" dirty="0" smtClean="0"/>
              <a:t>Г) Рудника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874"/>
            <a:ext cx="4431095" cy="3163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97" y="3682282"/>
            <a:ext cx="4748403" cy="31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15827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127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12. Фотографија је настала у централној Аустралији у подне: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22. јуна</a:t>
            </a:r>
            <a:endParaRPr lang="en-US" sz="3200" b="1" dirty="0"/>
          </a:p>
          <a:p>
            <a:r>
              <a:rPr lang="sr-Cyrl-RS" sz="3200" b="1" dirty="0" smtClean="0"/>
              <a:t>Б) 22. децембра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21. марта</a:t>
            </a:r>
            <a:endParaRPr lang="sr-Cyrl-RS" sz="3200" b="1" dirty="0"/>
          </a:p>
          <a:p>
            <a:r>
              <a:rPr lang="sr-Cyrl-RS" sz="3200" b="1" dirty="0" smtClean="0"/>
              <a:t>Г) 23. септембра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/>
          <a:stretch/>
        </p:blipFill>
        <p:spPr>
          <a:xfrm>
            <a:off x="4023359" y="-14388"/>
            <a:ext cx="5120641" cy="70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47221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13. Поређај државе према правилном редоследу</a:t>
            </a:r>
            <a:r>
              <a:rPr lang="en-US" sz="3200" b="1" dirty="0" smtClean="0"/>
              <a:t> </a:t>
            </a:r>
            <a:r>
              <a:rPr lang="sr-Cyrl-RS" sz="3200" b="1" dirty="0" smtClean="0"/>
              <a:t>њихових застава, идући од запада према истоку: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</a:t>
            </a:r>
          </a:p>
          <a:p>
            <a:endParaRPr lang="en-US" sz="3200" b="1" dirty="0"/>
          </a:p>
          <a:p>
            <a:endParaRPr lang="sr-Cyrl-RS" sz="3200" b="1" dirty="0" smtClean="0"/>
          </a:p>
          <a:p>
            <a:r>
              <a:rPr lang="sr-Cyrl-RS" sz="3200" b="1" dirty="0" smtClean="0"/>
              <a:t>Б)</a:t>
            </a:r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3244" y="1445228"/>
            <a:ext cx="1953844" cy="1099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20" y="1461123"/>
            <a:ext cx="1847970" cy="108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34" y="1469735"/>
            <a:ext cx="1683114" cy="1065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48" y="1461124"/>
            <a:ext cx="2199012" cy="109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4" y="3009116"/>
            <a:ext cx="1683114" cy="1093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88" y="3003571"/>
            <a:ext cx="2199012" cy="1099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53" y="4405765"/>
            <a:ext cx="1683114" cy="1078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5" y="4405765"/>
            <a:ext cx="2199012" cy="1099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88" y="5699328"/>
            <a:ext cx="1683114" cy="1099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5" y="5665305"/>
            <a:ext cx="2199012" cy="1099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09123" y="2986805"/>
            <a:ext cx="1953844" cy="1099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2697226" y="4423832"/>
            <a:ext cx="1953844" cy="1099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" b="8077"/>
          <a:stretch/>
        </p:blipFill>
        <p:spPr>
          <a:xfrm>
            <a:off x="713244" y="5699329"/>
            <a:ext cx="1953844" cy="1099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60" y="3003571"/>
            <a:ext cx="1817887" cy="10656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5" y="4439605"/>
            <a:ext cx="1817887" cy="10656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36" y="5682225"/>
            <a:ext cx="1817887" cy="106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6023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14. На фотографији је приказан град: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Бор                                   Б) Смедерево</a:t>
            </a:r>
          </a:p>
          <a:p>
            <a:r>
              <a:rPr lang="sr-Cyrl-RS" sz="3200" b="1" dirty="0" smtClean="0"/>
              <a:t>В) Краљево                         Г) Прибој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/>
          <a:stretch/>
        </p:blipFill>
        <p:spPr>
          <a:xfrm>
            <a:off x="0" y="2340864"/>
            <a:ext cx="9144000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4144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15. Графикон представља 10 највећих светских произвођача: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Дијаманата</a:t>
            </a:r>
            <a:endParaRPr lang="en-US" sz="3200" b="1" dirty="0"/>
          </a:p>
          <a:p>
            <a:r>
              <a:rPr lang="sr-Cyrl-RS" sz="3200" b="1" dirty="0" smtClean="0"/>
              <a:t>Б) Сребра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Платине</a:t>
            </a:r>
            <a:endParaRPr lang="sr-Cyrl-RS" sz="3200" b="1" dirty="0"/>
          </a:p>
          <a:p>
            <a:r>
              <a:rPr lang="sr-Cyrl-RS" sz="3200" b="1" dirty="0" smtClean="0"/>
              <a:t>Г) Злата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>
          <a:xfrm>
            <a:off x="1856232" y="3093294"/>
            <a:ext cx="7287768" cy="37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72744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16. Фотографија је настала на територији: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Новог Зеланда</a:t>
            </a:r>
            <a:endParaRPr lang="en-US" sz="3200" b="1" dirty="0"/>
          </a:p>
          <a:p>
            <a:r>
              <a:rPr lang="sr-Cyrl-RS" sz="3200" b="1" dirty="0" smtClean="0"/>
              <a:t>Б) Чилеа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Перуа</a:t>
            </a:r>
            <a:endParaRPr lang="sr-Cyrl-RS" sz="3200" b="1" dirty="0"/>
          </a:p>
          <a:p>
            <a:r>
              <a:rPr lang="sr-Cyrl-RS" sz="3200" b="1" dirty="0" smtClean="0"/>
              <a:t>Г) Шведске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548776"/>
            <a:ext cx="6492240" cy="43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7210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17. На карти је зеленом и плавом бојом представљен просторни размештај: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Ливада и пашњака</a:t>
            </a:r>
            <a:endParaRPr lang="en-US" sz="3200" b="1" dirty="0"/>
          </a:p>
          <a:p>
            <a:r>
              <a:rPr lang="sr-Cyrl-RS" sz="3200" b="1" dirty="0" smtClean="0"/>
              <a:t>Б) Шума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Највећих годишњих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количина падавина</a:t>
            </a:r>
            <a:endParaRPr lang="sr-Cyrl-RS" sz="3200" b="1" dirty="0"/>
          </a:p>
          <a:p>
            <a:r>
              <a:rPr lang="sr-Cyrl-RS" sz="3200" b="1" dirty="0" smtClean="0"/>
              <a:t>Г) Сеизмички најтруснијих 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терена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04" y="1197182"/>
            <a:ext cx="3968496" cy="56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43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4</a:t>
            </a:r>
            <a:r>
              <a:rPr lang="sr-Cyrl-RS" sz="3200" b="1" dirty="0" smtClean="0"/>
              <a:t>. Рељефни облик са фотографије настао је радом: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Крашке ерозије</a:t>
            </a:r>
            <a:endParaRPr lang="en-US" sz="3200" b="1" dirty="0"/>
          </a:p>
          <a:p>
            <a:r>
              <a:rPr lang="sr-Cyrl-RS" sz="3200" b="1" dirty="0" smtClean="0"/>
              <a:t>Б) Еолске ерозије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Абразије</a:t>
            </a:r>
            <a:endParaRPr lang="sr-Cyrl-RS" sz="3200" b="1" dirty="0"/>
          </a:p>
          <a:p>
            <a:r>
              <a:rPr lang="sr-Cyrl-RS" sz="3200" b="1" dirty="0" smtClean="0"/>
              <a:t>Г) Тектонике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4" y="2532888"/>
            <a:ext cx="5766816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67011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18. Објекат са слике намењен је превасходно за:</a:t>
            </a: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Спорт и рекреацију </a:t>
            </a:r>
          </a:p>
          <a:p>
            <a:r>
              <a:rPr lang="sr-Cyrl-RS" sz="3200" b="1" dirty="0" smtClean="0"/>
              <a:t>Б) Заштиту од буке </a:t>
            </a:r>
          </a:p>
          <a:p>
            <a:r>
              <a:rPr lang="sr-Cyrl-RS" sz="3200" b="1" dirty="0" smtClean="0"/>
              <a:t>В) Унапређење естетске вредности пејзажа </a:t>
            </a:r>
          </a:p>
          <a:p>
            <a:r>
              <a:rPr lang="sr-Cyrl-RS" sz="3200" b="1" dirty="0" smtClean="0"/>
              <a:t>Г) Кретање животиња</a:t>
            </a:r>
            <a:endParaRPr lang="en-US" sz="3200" b="1" dirty="0" smtClean="0"/>
          </a:p>
        </p:txBody>
      </p:sp>
      <p:pic>
        <p:nvPicPr>
          <p:cNvPr id="4" name="Picture 3" descr="prelazi_f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896"/>
            <a:ext cx="9144000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60851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6268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19. Град са фотографија</a:t>
            </a:r>
          </a:p>
          <a:p>
            <a:r>
              <a:rPr lang="sr-Cyrl-RS" sz="3200" b="1" dirty="0" smtClean="0"/>
              <a:t> налази се на обали: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Руског залива</a:t>
            </a:r>
            <a:endParaRPr lang="en-US" sz="3200" b="1" dirty="0"/>
          </a:p>
          <a:p>
            <a:r>
              <a:rPr lang="sr-Cyrl-RS" sz="3200" b="1" dirty="0" smtClean="0"/>
              <a:t>Б) Финског залива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Ботничког залива</a:t>
            </a:r>
            <a:endParaRPr lang="sr-Cyrl-RS" sz="3200" b="1" dirty="0"/>
          </a:p>
          <a:p>
            <a:r>
              <a:rPr lang="sr-Cyrl-RS" sz="3200" b="1" dirty="0" smtClean="0"/>
              <a:t>Г) Ришког залива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/>
          <a:stretch/>
        </p:blipFill>
        <p:spPr>
          <a:xfrm>
            <a:off x="4389120" y="3445493"/>
            <a:ext cx="4754880" cy="341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"/>
            <a:ext cx="475488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9459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54096"/>
            <a:ext cx="9178135" cy="380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20. На карти су приказане просечне вредности: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Стопе наталитета</a:t>
            </a:r>
            <a:endParaRPr lang="en-US" sz="3200" b="1" dirty="0"/>
          </a:p>
          <a:p>
            <a:r>
              <a:rPr lang="sr-Cyrl-RS" sz="3200" b="1" dirty="0" smtClean="0"/>
              <a:t>Б) Стопе морталитета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Стопе фертилитета</a:t>
            </a:r>
            <a:endParaRPr lang="sr-Cyrl-RS" sz="3200" b="1" dirty="0"/>
          </a:p>
          <a:p>
            <a:r>
              <a:rPr lang="sr-Cyrl-RS" sz="3200" b="1" dirty="0" smtClean="0"/>
              <a:t>Г) Стопе природног прираштаја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5186622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21. Шта је означено на сателитском снимку?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Шетландска острва</a:t>
            </a:r>
            <a:endParaRPr lang="en-US" sz="3200" b="1" dirty="0"/>
          </a:p>
          <a:p>
            <a:r>
              <a:rPr lang="sr-Cyrl-RS" sz="3200" b="1" dirty="0" smtClean="0"/>
              <a:t>Б) Фарска острва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Свалбард</a:t>
            </a:r>
            <a:endParaRPr lang="sr-Cyrl-RS" sz="3200" b="1" dirty="0"/>
          </a:p>
          <a:p>
            <a:r>
              <a:rPr lang="sr-Cyrl-RS" sz="3200" b="1" dirty="0" smtClean="0"/>
              <a:t>Г) Нова Земља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1801965"/>
            <a:ext cx="5687567" cy="50651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61888" y="2902100"/>
            <a:ext cx="1088136" cy="813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65806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22. Избаци уљеза: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                                          Б)</a:t>
            </a:r>
          </a:p>
          <a:p>
            <a:endParaRPr lang="en-US" sz="3200" b="1" dirty="0"/>
          </a:p>
          <a:p>
            <a:endParaRPr lang="sr-Cyrl-RS" sz="3200" b="1" dirty="0" smtClean="0"/>
          </a:p>
          <a:p>
            <a:endParaRPr lang="sr-Cyrl-RS" sz="3200" b="1" dirty="0"/>
          </a:p>
          <a:p>
            <a:endParaRPr lang="sr-Cyrl-RS" sz="3200" b="1" dirty="0" smtClean="0"/>
          </a:p>
          <a:p>
            <a:endParaRPr lang="sr-Cyrl-RS" sz="3200" b="1" dirty="0" smtClean="0"/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                                           Г)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170432"/>
            <a:ext cx="3602736" cy="240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31" y="4179082"/>
            <a:ext cx="3783561" cy="245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9"/>
          <a:stretch/>
        </p:blipFill>
        <p:spPr>
          <a:xfrm>
            <a:off x="5634022" y="598932"/>
            <a:ext cx="2407920" cy="3022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4179082"/>
            <a:ext cx="3657600" cy="24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7484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23. Животињу са фотографије можемо видети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Пустињи Гоби</a:t>
            </a:r>
            <a:endParaRPr lang="en-US" sz="3200" b="1" dirty="0"/>
          </a:p>
          <a:p>
            <a:r>
              <a:rPr lang="sr-Cyrl-RS" sz="3200" b="1" dirty="0" smtClean="0"/>
              <a:t>Б) Сахари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Атаками</a:t>
            </a:r>
            <a:endParaRPr lang="sr-Cyrl-RS" sz="3200" b="1" dirty="0"/>
          </a:p>
          <a:p>
            <a:r>
              <a:rPr lang="sr-Cyrl-RS" sz="3200" b="1" dirty="0" smtClean="0"/>
              <a:t>Г) Пустињи Намиб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1"/>
          <a:stretch/>
        </p:blipFill>
        <p:spPr>
          <a:xfrm>
            <a:off x="3310128" y="3017520"/>
            <a:ext cx="5833872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50494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24. Главни фактор настанка водопада са слике 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Флувијална ерозија</a:t>
            </a:r>
            <a:endParaRPr lang="en-US" sz="3200" b="1" dirty="0"/>
          </a:p>
          <a:p>
            <a:r>
              <a:rPr lang="sr-Cyrl-RS" sz="3200" b="1" dirty="0" smtClean="0"/>
              <a:t>Б) Флувијална акумулација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Крашка ерозија</a:t>
            </a:r>
            <a:endParaRPr lang="sr-Cyrl-RS" sz="3200" b="1" dirty="0"/>
          </a:p>
          <a:p>
            <a:r>
              <a:rPr lang="sr-Cyrl-RS" sz="3200" b="1" dirty="0" smtClean="0"/>
              <a:t>Г) Тектоника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>
          <a:xfrm>
            <a:off x="2670049" y="2977600"/>
            <a:ext cx="6473952" cy="38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55038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25. Уравнотежена полна структура Катара (2020) је нарушена услед: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2800" b="1" dirty="0" smtClean="0"/>
              <a:t>А) Емиграције женског ст.        Б) Досељавања избеглица</a:t>
            </a:r>
          </a:p>
          <a:p>
            <a:r>
              <a:rPr lang="sr-Cyrl-RS" sz="2800" b="1" dirty="0" smtClean="0"/>
              <a:t>В) Досељавања страних радника     Г) Смртности жена</a:t>
            </a:r>
            <a:endParaRPr lang="sr-Cyrl-RS" sz="2800" b="1" dirty="0"/>
          </a:p>
          <a:p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13001"/>
          <a:stretch/>
        </p:blipFill>
        <p:spPr>
          <a:xfrm>
            <a:off x="0" y="2643647"/>
            <a:ext cx="9144000" cy="4223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8152" y="3189840"/>
            <a:ext cx="293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7D84DE"/>
                </a:solidFill>
              </a:rPr>
              <a:t>М </a:t>
            </a:r>
            <a:r>
              <a:rPr lang="sr-Cyrl-RS" sz="2800" b="1" dirty="0" smtClean="0"/>
              <a:t>                      </a:t>
            </a:r>
            <a:r>
              <a:rPr lang="sr-Cyrl-RS" sz="2800" b="1" dirty="0" smtClean="0">
                <a:solidFill>
                  <a:srgbClr val="F0595F"/>
                </a:solidFill>
              </a:rPr>
              <a:t>Ж</a:t>
            </a:r>
            <a:endParaRPr lang="en-US" sz="2800" b="1" dirty="0">
              <a:solidFill>
                <a:srgbClr val="F059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0590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26. Пејзаж са фотографије настао је захваљујући: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Крчењу шуме</a:t>
            </a:r>
            <a:endParaRPr lang="en-US" sz="3200" b="1" dirty="0"/>
          </a:p>
          <a:p>
            <a:r>
              <a:rPr lang="sr-Cyrl-RS" sz="3200" b="1" dirty="0" smtClean="0"/>
              <a:t>Б) Обради земљишта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Рударству</a:t>
            </a:r>
            <a:endParaRPr lang="sr-Cyrl-RS" sz="3200" b="1" dirty="0"/>
          </a:p>
          <a:p>
            <a:r>
              <a:rPr lang="sr-Cyrl-RS" sz="3200" b="1" dirty="0" smtClean="0"/>
              <a:t>Г) Земљотресу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2" descr="C:\Users\stefan\Desktop\MM test\Kop Majdanp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84" y="2132838"/>
            <a:ext cx="6300216" cy="47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6772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2188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27. Култура са слике највише се узгаја у околини: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Зајечара</a:t>
            </a:r>
            <a:endParaRPr lang="en-US" sz="3200" b="1" dirty="0"/>
          </a:p>
          <a:p>
            <a:r>
              <a:rPr lang="sr-Cyrl-RS" sz="3200" b="1" dirty="0" smtClean="0"/>
              <a:t>Б) Бачког Петровца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Београда</a:t>
            </a:r>
            <a:endParaRPr lang="sr-Cyrl-RS" sz="3200" b="1" dirty="0"/>
          </a:p>
          <a:p>
            <a:r>
              <a:rPr lang="sr-Cyrl-RS" sz="3200" b="1" dirty="0" smtClean="0"/>
              <a:t>Г) Ваљева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>
          <a:xfrm>
            <a:off x="4087368" y="0"/>
            <a:ext cx="50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7273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4045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5. Са тврђаве Маглич пружа се поглед на долину: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Западне Мораве</a:t>
            </a:r>
            <a:endParaRPr lang="en-US" sz="3200" b="1" dirty="0"/>
          </a:p>
          <a:p>
            <a:r>
              <a:rPr lang="sr-Cyrl-RS" sz="3200" b="1" dirty="0" smtClean="0"/>
              <a:t>Б) Лима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Ибра</a:t>
            </a:r>
            <a:endParaRPr lang="sr-Cyrl-RS" sz="3200" b="1" dirty="0"/>
          </a:p>
          <a:p>
            <a:r>
              <a:rPr lang="sr-Cyrl-RS" sz="3200" b="1" dirty="0" smtClean="0"/>
              <a:t>Г) Велике Мораве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33096895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28. На карти је приказан степен угрожености од: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Аерозагађења             Б) Псеудоурбанизације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Дезертификције         Г) Маларије 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22182" r="3101" b="5182"/>
          <a:stretch/>
        </p:blipFill>
        <p:spPr>
          <a:xfrm>
            <a:off x="0" y="2295707"/>
            <a:ext cx="9144000" cy="456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54543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548" y="142852"/>
            <a:ext cx="93669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29. Држава, чије су контуре приказане, не граничи се са: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Јужноафричком р.</a:t>
            </a:r>
            <a:endParaRPr lang="en-US" sz="3200" b="1" dirty="0"/>
          </a:p>
          <a:p>
            <a:r>
              <a:rPr lang="sr-Cyrl-RS" sz="3200" b="1" dirty="0" smtClean="0"/>
              <a:t>Б) Боцваном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Анголом</a:t>
            </a:r>
            <a:endParaRPr lang="sr-Cyrl-RS" sz="3200" b="1" dirty="0"/>
          </a:p>
          <a:p>
            <a:r>
              <a:rPr lang="sr-Cyrl-RS" sz="3200" b="1" dirty="0" smtClean="0"/>
              <a:t>Г) Мозамбиком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1825991"/>
            <a:ext cx="5084064" cy="50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0132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7980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30. Позната грађевина са фотографије налази се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Бриселу</a:t>
            </a:r>
            <a:endParaRPr lang="en-US" sz="3200" b="1" dirty="0"/>
          </a:p>
          <a:p>
            <a:r>
              <a:rPr lang="sr-Cyrl-RS" sz="3200" b="1" dirty="0" smtClean="0"/>
              <a:t>Б) Стразбуру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Хагу</a:t>
            </a:r>
            <a:endParaRPr lang="sr-Cyrl-RS" sz="3200" b="1" dirty="0"/>
          </a:p>
          <a:p>
            <a:r>
              <a:rPr lang="sr-Cyrl-RS" sz="3200" b="1" dirty="0" smtClean="0"/>
              <a:t>Г) Амстердаму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08" y="1194683"/>
            <a:ext cx="4736592" cy="56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81060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31. Пејзаж са фотографије карактеристичан је за: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Сахел</a:t>
            </a:r>
            <a:r>
              <a:rPr lang="en-US" sz="3200" b="1" dirty="0"/>
              <a:t> </a:t>
            </a:r>
            <a:r>
              <a:rPr lang="en-US" sz="3200" b="1" dirty="0" smtClean="0"/>
              <a:t>                           </a:t>
            </a:r>
            <a:r>
              <a:rPr lang="sr-Cyrl-RS" sz="3200" b="1" dirty="0" smtClean="0"/>
              <a:t>Б) Етиопску висораван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Басен Конга</a:t>
            </a:r>
            <a:r>
              <a:rPr lang="en-US" sz="3200" b="1" dirty="0"/>
              <a:t> </a:t>
            </a:r>
            <a:r>
              <a:rPr lang="en-US" sz="3200" b="1" dirty="0" smtClean="0"/>
              <a:t>               </a:t>
            </a:r>
            <a:r>
              <a:rPr lang="sr-Cyrl-RS" sz="3200" b="1" dirty="0" smtClean="0"/>
              <a:t>Г) Атласке планине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1" b="4353"/>
          <a:stretch/>
        </p:blipFill>
        <p:spPr>
          <a:xfrm>
            <a:off x="0" y="2276856"/>
            <a:ext cx="9144000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485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32. Специфичан планински врх са слике зове се: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</a:t>
            </a:r>
            <a:r>
              <a:rPr lang="sr-Cyrl-RS" sz="3200" b="1" dirty="0"/>
              <a:t> </a:t>
            </a:r>
            <a:r>
              <a:rPr lang="sr-Cyrl-RS" sz="3200" b="1" dirty="0" smtClean="0"/>
              <a:t>Мон Блан                     Б) Триглав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Матерхорн                   Г) Елбрус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3"/>
          <a:stretch/>
        </p:blipFill>
        <p:spPr>
          <a:xfrm>
            <a:off x="0" y="2337949"/>
            <a:ext cx="9144000" cy="45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4528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68" y="3375598"/>
            <a:ext cx="5107343" cy="3482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81" y="0"/>
            <a:ext cx="5122119" cy="3415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r="35161" b="42267"/>
          <a:stretch/>
        </p:blipFill>
        <p:spPr>
          <a:xfrm>
            <a:off x="0" y="3228645"/>
            <a:ext cx="4023360" cy="3639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781" y="408520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3200" b="1" dirty="0"/>
              <a:t>1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146521" y="542632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90277" y="475591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343049" y="475591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4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61482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33. Знаменитост са фотографија налази се у држави која је означена бројем: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1</a:t>
            </a:r>
            <a:r>
              <a:rPr lang="en-US" sz="3200" b="1" dirty="0"/>
              <a:t> </a:t>
            </a:r>
            <a:r>
              <a:rPr lang="en-US" sz="3200" b="1" dirty="0" smtClean="0"/>
              <a:t>      </a:t>
            </a:r>
            <a:r>
              <a:rPr lang="sr-Cyrl-RS" sz="3200" b="1" dirty="0" smtClean="0"/>
              <a:t>Б) 2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3</a:t>
            </a:r>
            <a:r>
              <a:rPr lang="en-US" sz="3200" b="1" dirty="0"/>
              <a:t> </a:t>
            </a:r>
            <a:r>
              <a:rPr lang="en-US" sz="3200" b="1" dirty="0" smtClean="0"/>
              <a:t>      </a:t>
            </a:r>
            <a:r>
              <a:rPr lang="sr-Cyrl-RS" sz="3200" b="1" dirty="0" smtClean="0"/>
              <a:t>Г) 4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032423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34. На карти су означене главне зоне узгоја: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Каучуковог дрвета      Б) Кафе</a:t>
            </a:r>
          </a:p>
          <a:p>
            <a:r>
              <a:rPr lang="sr-Cyrl-RS" sz="3200" b="1" dirty="0" smtClean="0"/>
              <a:t>В)</a:t>
            </a:r>
            <a:r>
              <a:rPr lang="sr-Cyrl-RS" sz="3200" b="1" dirty="0"/>
              <a:t> </a:t>
            </a:r>
            <a:r>
              <a:rPr lang="sr-Cyrl-RS" sz="3200" b="1" dirty="0" smtClean="0"/>
              <a:t>Кедровог дрвета          Г) Кокоса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8158"/>
            <a:ext cx="9144000" cy="42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92527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/>
          <a:stretch/>
        </p:blipFill>
        <p:spPr>
          <a:xfrm>
            <a:off x="2203704" y="2057585"/>
            <a:ext cx="6940296" cy="480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35. Град са фотографије налази се на ободу: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Косовске котлине</a:t>
            </a:r>
            <a:endParaRPr lang="en-US" sz="3200" b="1" dirty="0"/>
          </a:p>
          <a:p>
            <a:r>
              <a:rPr lang="sr-Cyrl-RS" sz="3200" b="1" dirty="0" smtClean="0"/>
              <a:t>Б) Метохијске котлине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Пазарске котлине</a:t>
            </a:r>
            <a:endParaRPr lang="sr-Cyrl-RS" sz="3200" b="1" dirty="0"/>
          </a:p>
          <a:p>
            <a:r>
              <a:rPr lang="sr-Cyrl-RS" sz="3200" b="1" dirty="0" smtClean="0"/>
              <a:t>Г) Врањске котлине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50238269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836" y="142852"/>
            <a:ext cx="90011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36. Необичан фестивал са фотографије одржава се у: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Шпанији</a:t>
            </a:r>
            <a:endParaRPr lang="en-US" sz="3200" b="1" dirty="0"/>
          </a:p>
          <a:p>
            <a:r>
              <a:rPr lang="sr-Cyrl-RS" sz="3200" b="1" dirty="0" smtClean="0"/>
              <a:t>Б) Индији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Италији</a:t>
            </a:r>
            <a:endParaRPr lang="sr-Cyrl-RS" sz="3200" b="1" dirty="0"/>
          </a:p>
          <a:p>
            <a:r>
              <a:rPr lang="sr-Cyrl-RS" sz="3200" b="1" dirty="0" smtClean="0"/>
              <a:t>Г) Грчкој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28" y="2662540"/>
            <a:ext cx="6291072" cy="41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78431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3"/>
          <a:stretch/>
        </p:blipFill>
        <p:spPr>
          <a:xfrm>
            <a:off x="2903105" y="0"/>
            <a:ext cx="62408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05472"/>
            <a:ext cx="47491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37. Који залив је означен на сателитском снимку?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Персијски</a:t>
            </a:r>
            <a:endParaRPr lang="en-US" sz="3200" b="1" dirty="0"/>
          </a:p>
          <a:p>
            <a:r>
              <a:rPr lang="sr-Cyrl-RS" sz="3200" b="1" dirty="0" smtClean="0"/>
              <a:t>Б) Аденски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Сомалијски</a:t>
            </a:r>
            <a:endParaRPr lang="sr-Cyrl-RS" sz="3200" b="1" dirty="0"/>
          </a:p>
          <a:p>
            <a:r>
              <a:rPr lang="sr-Cyrl-RS" sz="3200" b="1" dirty="0" smtClean="0"/>
              <a:t>Г) Арабијски</a:t>
            </a:r>
            <a:endParaRPr lang="sr-Cyrl-RS" sz="3200" b="1" dirty="0"/>
          </a:p>
          <a:p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4590288" y="3474720"/>
            <a:ext cx="2587752" cy="1481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50969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33700" y="142852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6</a:t>
            </a:r>
            <a:r>
              <a:rPr lang="sr-Cyrl-RS" sz="3200" b="1" dirty="0" smtClean="0"/>
              <a:t>. К</a:t>
            </a:r>
            <a:r>
              <a:rPr lang="x-none" sz="3200" b="1" dirty="0" smtClean="0"/>
              <a:t>лима-дијаграм одговара </a:t>
            </a:r>
            <a:r>
              <a:rPr lang="sr-Cyrl-RS" sz="3200" b="1" dirty="0" smtClean="0"/>
              <a:t>једном </a:t>
            </a:r>
            <a:r>
              <a:rPr lang="x-none" sz="3200" b="1" dirty="0" smtClean="0"/>
              <a:t>од понуђених градова </a:t>
            </a:r>
            <a:r>
              <a:rPr lang="sr-Cyrl-RS" sz="3200" b="1" dirty="0" smtClean="0"/>
              <a:t>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</a:t>
            </a:r>
            <a:r>
              <a:rPr lang="en-US" sz="3200" b="1" dirty="0" smtClean="0"/>
              <a:t> </a:t>
            </a:r>
            <a:r>
              <a:rPr lang="sr-Cyrl-RS" sz="3200" b="1" dirty="0" smtClean="0"/>
              <a:t>Торонто</a:t>
            </a:r>
            <a:endParaRPr lang="en-US" sz="3200" b="1" dirty="0"/>
          </a:p>
          <a:p>
            <a:r>
              <a:rPr lang="sr-Cyrl-RS" sz="3200" b="1" dirty="0" smtClean="0"/>
              <a:t>Б) Ванкувер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Њујорк</a:t>
            </a:r>
            <a:endParaRPr lang="sr-Cyrl-RS" sz="3200" b="1" dirty="0"/>
          </a:p>
          <a:p>
            <a:r>
              <a:rPr lang="sr-Cyrl-RS" sz="3200" b="1" dirty="0" smtClean="0"/>
              <a:t>Г) Њу Орлеанс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5624"/>
          <a:stretch/>
        </p:blipFill>
        <p:spPr>
          <a:xfrm>
            <a:off x="2962656" y="1609725"/>
            <a:ext cx="6181344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8712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4" name="Picture 3" descr="C:\Users\stefan\Desktop\MM test\0614b0ac32222cef6e865f595e912a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7288"/>
            <a:ext cx="4306934" cy="3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stefan\Desktop\MM test\unnamed-2-1-1000x555-660x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84" y="0"/>
            <a:ext cx="4924516" cy="343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stefan\Desktop\MM test\Aut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84" y="3447288"/>
            <a:ext cx="4924516" cy="342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700" y="137245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sz="3200" b="1" dirty="0"/>
              <a:t>А) Југо</a:t>
            </a:r>
            <a:endParaRPr lang="en-US" sz="3200" b="1" dirty="0"/>
          </a:p>
          <a:p>
            <a:r>
              <a:rPr lang="sr-Cyrl-RS" sz="3200" b="1" dirty="0"/>
              <a:t>Б) Маестрал</a:t>
            </a:r>
          </a:p>
          <a:p>
            <a:r>
              <a:rPr lang="sr-Cyrl-RS" sz="3200" b="1" dirty="0"/>
              <a:t>В) Бура</a:t>
            </a:r>
          </a:p>
          <a:p>
            <a:r>
              <a:rPr lang="sr-Cyrl-RS" sz="3200" b="1" dirty="0"/>
              <a:t>Г) Кошава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700" y="115747"/>
            <a:ext cx="7144924" cy="101566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r>
              <a:rPr lang="sr-Cyrl-RS" sz="3000" b="1" dirty="0" smtClean="0"/>
              <a:t>38. </a:t>
            </a:r>
            <a:r>
              <a:rPr lang="sr-Cyrl-RS" sz="3000" b="1" dirty="0"/>
              <a:t>За призоре са фотографија из црногорског приморја заслужан је ветар:</a:t>
            </a:r>
          </a:p>
        </p:txBody>
      </p:sp>
    </p:spTree>
    <p:extLst>
      <p:ext uri="{BB962C8B-B14F-4D97-AF65-F5344CB8AC3E}">
        <p14:creationId xmlns:p14="http://schemas.microsoft.com/office/powerpoint/2010/main" val="646018879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3" y="0"/>
            <a:ext cx="6236208" cy="6858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6577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39. На карти је приказан просторни размештај 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Словака</a:t>
            </a:r>
            <a:endParaRPr lang="en-US" sz="3200" b="1" dirty="0"/>
          </a:p>
          <a:p>
            <a:r>
              <a:rPr lang="sr-Cyrl-RS" sz="3200" b="1" dirty="0" smtClean="0"/>
              <a:t>Б) Мађара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Хрвата</a:t>
            </a:r>
            <a:endParaRPr lang="sr-Cyrl-RS" sz="3200" b="1" dirty="0"/>
          </a:p>
          <a:p>
            <a:r>
              <a:rPr lang="sr-Cyrl-RS" sz="3200" b="1" dirty="0" smtClean="0"/>
              <a:t>Г) Румуна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0199557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84" y="14285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/>
              <a:t>40.</a:t>
            </a:r>
            <a:r>
              <a:rPr lang="en-US" sz="3200" b="1" dirty="0" smtClean="0"/>
              <a:t> </a:t>
            </a:r>
            <a:r>
              <a:rPr lang="sr-Cyrl-RS" sz="3000" b="1" dirty="0" smtClean="0"/>
              <a:t>Овакав тип вегетације нећемо видети на обали: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 smtClean="0"/>
              <a:t>А) Флориде                         Б) Јукатана</a:t>
            </a:r>
          </a:p>
          <a:p>
            <a:r>
              <a:rPr lang="sr-Cyrl-RS" sz="3200" b="1" dirty="0" smtClean="0"/>
              <a:t>В) Суматре                           Г) Сицилије</a:t>
            </a:r>
            <a:endParaRPr lang="sr-Cyrl-RS" sz="3200" b="1" dirty="0"/>
          </a:p>
          <a:p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2605"/>
      </p:ext>
    </p:extLst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43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endParaRPr lang="en-US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8034"/>
            <a:ext cx="6455664" cy="684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/>
              <a:t>7</a:t>
            </a:r>
            <a:r>
              <a:rPr lang="sr-Cyrl-RS" sz="3200" b="1" dirty="0" smtClean="0"/>
              <a:t>. Карта приказује:</a:t>
            </a:r>
          </a:p>
          <a:p>
            <a:pPr marL="514350" indent="-514350">
              <a:buAutoNum type="arabicPeriod"/>
            </a:pPr>
            <a:endParaRPr lang="sr-Cyrl-RS" sz="3200" b="1" dirty="0"/>
          </a:p>
          <a:p>
            <a:r>
              <a:rPr lang="sr-Cyrl-RS" sz="3200" b="1" dirty="0"/>
              <a:t>А</a:t>
            </a:r>
            <a:r>
              <a:rPr lang="sr-Cyrl-RS" sz="3200" b="1" dirty="0" smtClean="0"/>
              <a:t>) Етничке групе</a:t>
            </a:r>
            <a:endParaRPr lang="en-US" sz="3200" b="1" dirty="0"/>
          </a:p>
          <a:p>
            <a:r>
              <a:rPr lang="sr-Cyrl-RS" sz="3200" b="1" dirty="0" smtClean="0"/>
              <a:t>Б) Војне савезе</a:t>
            </a:r>
          </a:p>
          <a:p>
            <a:r>
              <a:rPr lang="sr-Cyrl-RS" sz="3200" b="1" dirty="0"/>
              <a:t>В</a:t>
            </a:r>
            <a:r>
              <a:rPr lang="sr-Cyrl-RS" sz="3200" b="1" dirty="0" smtClean="0"/>
              <a:t>) Некадашњу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колонијалну </a:t>
            </a:r>
          </a:p>
          <a:p>
            <a:r>
              <a:rPr lang="sr-Cyrl-RS" sz="3200" b="1" dirty="0"/>
              <a:t> </a:t>
            </a:r>
            <a:r>
              <a:rPr lang="sr-Cyrl-RS" sz="3200" b="1" dirty="0" smtClean="0"/>
              <a:t>    поделу</a:t>
            </a:r>
            <a:endParaRPr lang="sr-Cyrl-RS" sz="3200" b="1" dirty="0"/>
          </a:p>
          <a:p>
            <a:r>
              <a:rPr lang="sr-Cyrl-RS" sz="3200" b="1" dirty="0" smtClean="0"/>
              <a:t>Г) Верске групе</a:t>
            </a:r>
            <a:endParaRPr lang="sr-Cyrl-R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63065076"/>
      </p:ext>
    </p:extLst>
  </p:cSld>
  <p:clrMapOvr>
    <a:masterClrMapping/>
  </p:clrMapOvr>
  <p:transition advTm="40000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658</TotalTime>
  <Words>2019</Words>
  <Application>Microsoft Office PowerPoint</Application>
  <PresentationFormat>On-screen Show (4:3)</PresentationFormat>
  <Paragraphs>498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Calibri Light</vt:lpstr>
      <vt:lpstr>Office Theme</vt:lpstr>
      <vt:lpstr>МУЛТИМЕДИЈАЛНИ ТЕСТ 2024</vt:lpstr>
      <vt:lpstr>Упутство за израду ММТа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Aleksandar</dc:creator>
  <cp:lastModifiedBy>Aleksandar</cp:lastModifiedBy>
  <cp:revision>39</cp:revision>
  <dcterms:created xsi:type="dcterms:W3CDTF">2024-05-09T17:17:34Z</dcterms:created>
  <dcterms:modified xsi:type="dcterms:W3CDTF">2024-05-10T09:54:34Z</dcterms:modified>
</cp:coreProperties>
</file>